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Master+xml" PartName="/ppt/slideMasters/slideMaster1.xml"/>
  <Override ContentType="application/vnd.openxmlformats-officedocument.presentationml.slideLayout+xml" PartName="/ppt/slideLayouts/slideLayout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8229600" cx="14630400"/>
  <p:notesSz cx="8229600" cy="14630400"/>
  <p:defaultTextStyle>
    <a:defPPr lvl="0"/>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543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s://gamma.app" TargetMode="External"/><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2.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3.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4.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5.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6.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7.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8.xml" /><Relationship Id="rId1" Type="http://schemas.openxmlformats.org/officeDocument/2006/relationships/slideLayout" Target="../slideLayouts/slideLayout1.xml" /><Relationship Id="rId5" Type="http://schemas.openxmlformats.org/officeDocument/2006/relationships/image" Target="../media/image3.png" /><Relationship Id="rId4" Type="http://schemas.openxmlformats.org/officeDocument/2006/relationships/hyperlink" Target="https://gamma.app" TargetMode="Externa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 name="Shape 12"/>
        <p:cNvGrpSpPr/>
        <p:nvPr/>
      </p:nvGrpSpPr>
      <p:grpSpPr>
        <a:xfrm>
          <a:off x="0" y="0"/>
          <a:ext cx="0" cy="0"/>
          <a:chOff x="0" y="0"/>
          <a:chExt cx="0" cy="0"/>
        </a:xfrm>
      </p:grpSpPr>
      <p:sp>
        <p:nvSpPr>
          <p:cNvPr id="13" name="Google Shape;13;p1"/>
          <p:cNvSpPr/>
          <p:nvPr/>
        </p:nvSpPr>
        <p:spPr>
          <a:xfrm>
            <a:off x="0" y="0"/>
            <a:ext cx="14630400" cy="8229600"/>
          </a:xfrm>
          <a:prstGeom prst="rect">
            <a:avLst/>
          </a:prstGeom>
          <a:solidFill>
            <a:srgbClr val="AABCB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 name="Google Shape;14;p1"/>
          <p:cNvSpPr/>
          <p:nvPr/>
        </p:nvSpPr>
        <p:spPr>
          <a:xfrm>
            <a:off x="0" y="0"/>
            <a:ext cx="14630400" cy="8229600"/>
          </a:xfrm>
          <a:prstGeom prst="rect">
            <a:avLst/>
          </a:prstGeom>
          <a:solidFill>
            <a:srgbClr val="FFF8F0"/>
          </a:solidFill>
          <a:ln cap="flat" cmpd="sng" w="13800">
            <a:solidFill>
              <a:srgbClr val="E5E0D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 name="Google Shape;15;p1"/>
          <p:cNvSpPr/>
          <p:nvPr/>
        </p:nvSpPr>
        <p:spPr>
          <a:xfrm>
            <a:off x="6319599" y="2256949"/>
            <a:ext cx="7477500" cy="1666500"/>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2C3F42"/>
              </a:buClr>
              <a:buSzPts val="5249"/>
              <a:buFont typeface="Bitter"/>
              <a:buNone/>
            </a:pPr>
            <a:r>
              <a:rPr lang="en-US" sz="5249">
                <a:solidFill>
                  <a:srgbClr val="2C3F42"/>
                </a:solidFill>
                <a:latin typeface="Bitter"/>
                <a:ea typeface="Bitter"/>
                <a:cs typeface="Bitter"/>
                <a:sym typeface="Bitter"/>
              </a:rPr>
              <a:t>Predicting IMDB Rating Using Python</a:t>
            </a:r>
            <a:endParaRPr sz="5249">
              <a:solidFill>
                <a:schemeClr val="dk1"/>
              </a:solidFill>
              <a:latin typeface="Calibri"/>
              <a:ea typeface="Calibri"/>
              <a:cs typeface="Calibri"/>
              <a:sym typeface="Calibri"/>
            </a:endParaRPr>
          </a:p>
        </p:txBody>
      </p:sp>
      <p:sp>
        <p:nvSpPr>
          <p:cNvPr id="16" name="Google Shape;16;p1"/>
          <p:cNvSpPr/>
          <p:nvPr/>
        </p:nvSpPr>
        <p:spPr>
          <a:xfrm>
            <a:off x="6319599" y="4256603"/>
            <a:ext cx="7477500" cy="1066200"/>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B2E3C"/>
              </a:buClr>
              <a:buSzPts val="1750"/>
              <a:buFont typeface="Open Sans"/>
              <a:buNone/>
            </a:pPr>
            <a:r>
              <a:rPr lang="en-US" sz="1750">
                <a:solidFill>
                  <a:srgbClr val="2B2E3C"/>
                </a:solidFill>
                <a:latin typeface="Open Sans"/>
                <a:ea typeface="Open Sans"/>
                <a:cs typeface="Open Sans"/>
                <a:sym typeface="Open Sans"/>
              </a:rPr>
              <a:t>In this presentation, we will explore how Python can be used to predict IMDB movie ratings by leveraging data analysis and machine learning techniques.</a:t>
            </a:r>
            <a:endParaRPr sz="1750">
              <a:solidFill>
                <a:schemeClr val="dk1"/>
              </a:solidFill>
              <a:latin typeface="Calibri"/>
              <a:ea typeface="Calibri"/>
              <a:cs typeface="Calibri"/>
              <a:sym typeface="Calibri"/>
            </a:endParaRPr>
          </a:p>
        </p:txBody>
      </p:sp>
      <p:sp>
        <p:nvSpPr>
          <p:cNvPr id="17" name="Google Shape;17;p1"/>
          <p:cNvSpPr/>
          <p:nvPr/>
        </p:nvSpPr>
        <p:spPr>
          <a:xfrm>
            <a:off x="6319599" y="5572720"/>
            <a:ext cx="355500" cy="355500"/>
          </a:xfrm>
          <a:prstGeom prst="roundRect">
            <a:avLst>
              <a:gd fmla="val 25726039" name="adj"/>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8" name="Google Shape;18;p1"/>
          <p:cNvPicPr preferRelativeResize="0"/>
          <p:nvPr/>
        </p:nvPicPr>
        <p:blipFill rotWithShape="1">
          <a:blip r:embed="rId3">
            <a:alphaModFix/>
          </a:blip>
          <a:srcRect b="0" l="0" r="0" t="0"/>
          <a:stretch/>
        </p:blipFill>
        <p:spPr>
          <a:xfrm>
            <a:off x="6327219" y="5580340"/>
            <a:ext cx="340162" cy="340162"/>
          </a:xfrm>
          <a:prstGeom prst="rect">
            <a:avLst/>
          </a:prstGeom>
          <a:noFill/>
          <a:ln>
            <a:noFill/>
          </a:ln>
        </p:spPr>
      </p:pic>
      <p:pic>
        <p:nvPicPr>
          <p:cNvPr descr="preencoded.png" id="19" name="Google Shape;19;p1"/>
          <p:cNvPicPr preferRelativeResize="0"/>
          <p:nvPr/>
        </p:nvPicPr>
        <p:blipFill rotWithShape="1">
          <a:blip r:embed="rId4">
            <a:alphaModFix/>
          </a:blip>
          <a:srcRect b="0" l="0" r="0" t="0"/>
          <a:stretch/>
        </p:blipFill>
        <p:spPr>
          <a:xfrm>
            <a:off x="0" y="0"/>
            <a:ext cx="5486400" cy="8229600"/>
          </a:xfrm>
          <a:prstGeom prst="rect">
            <a:avLst/>
          </a:prstGeom>
          <a:noFill/>
          <a:ln>
            <a:noFill/>
          </a:ln>
        </p:spPr>
      </p:pic>
      <p:pic>
        <p:nvPicPr>
          <p:cNvPr descr="preencoded.png" id="20" name="Google Shape;20;p1">
            <a:hlinkClick r:id="rId5"/>
          </p:cNvPr>
          <p:cNvPicPr preferRelativeResize="0"/>
          <p:nvPr/>
        </p:nvPicPr>
        <p:blipFill rotWithShape="1">
          <a:blip r:embed="rId6">
            <a:alphaModFix/>
          </a:blip>
          <a:srcRect b="0" l="0" r="0" t="0"/>
          <a:stretch/>
        </p:blipFill>
        <p:spPr>
          <a:xfrm>
            <a:off x="12242153" y="7589520"/>
            <a:ext cx="2296806" cy="548640"/>
          </a:xfrm>
          <a:prstGeom prst="rect">
            <a:avLst/>
          </a:prstGeom>
          <a:noFill/>
          <a:ln>
            <a:noFill/>
          </a:ln>
        </p:spPr>
      </p:pic>
      <p:sp>
        <p:nvSpPr>
          <p:cNvPr id="21" name="Google Shape;21;p1"/>
          <p:cNvSpPr txBox="1"/>
          <p:nvPr/>
        </p:nvSpPr>
        <p:spPr>
          <a:xfrm>
            <a:off x="6634800" y="5558283"/>
            <a:ext cx="68472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rPr b="1" lang="en-US"/>
              <a:t>Samsul kula.N</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Introduction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Before we dive into the technical details, let's understand why predicting IMDB ratings is important and how it can benefit filmmakers and viewers alike.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2037993" y="4634270"/>
            <a:ext cx="4443889"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Collection and Preprocessing</a:t>
            </a:r>
            <a:endParaRPr lang="en-US" sz="4374" dirty="0"/>
          </a:p>
        </p:txBody>
      </p:sp>
      <p:sp>
        <p:nvSpPr>
          <p:cNvPr id="5" name="Text 3"/>
          <p:cNvSpPr/>
          <p:nvPr/>
        </p:nvSpPr>
        <p:spPr>
          <a:xfrm>
            <a:off x="2037993" y="5661898"/>
            <a:ext cx="10554414" cy="710803"/>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Gather a comprehensive dataset of movies with features and IMDb ratings.
   - Preprocess the data, including handling missing values, encoding categorical variables (e.g., genres, directors), and normalizing numeric features.</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698802"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Feature Selection and Engineering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Select relevant features that are likely to influence movie ratings.
   - Create new features if needed (e.g., seasonality based on release date).</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4971693"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Data Splitting</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Split the dataset into training and testing sets to evaluate the model’s performance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3067883"/>
            <a:ext cx="7077194" cy="694373"/>
          </a:xfrm>
          <a:prstGeom prst="rect">
            <a:avLst/>
          </a:prstGeom>
          <a:noFill/>
          <a:ln/>
        </p:spPr>
        <p:txBody>
          <a:bodyPr wrap="none" rtlCol="0" anchor="t"/>
          <a:lstStyle/>
          <a:p>
            <a:pPr marL="0" indent="0">
              <a:lnSpc>
                <a:spcPts val="5468"/>
              </a:lnSpc>
              <a:buNone/>
            </a:pPr>
            <a:r>
              <a:rPr lang="en-GB" sz="4374" kern="0" spc="-131" dirty="0">
                <a:solidFill>
                  <a:srgbClr val="2C3F42"/>
                </a:solidFill>
                <a:latin typeface="Bitter" pitchFamily="34" charset="0"/>
                <a:ea typeface="Bitter" pitchFamily="34" charset="-122"/>
              </a:rPr>
              <a:t>Model Selection</a:t>
            </a:r>
            <a:endParaRPr lang="en-US" sz="4374" dirty="0"/>
          </a:p>
        </p:txBody>
      </p:sp>
      <p:sp>
        <p:nvSpPr>
          <p:cNvPr id="5"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GB" sz="1750" kern="0" spc="-35" dirty="0">
                <a:solidFill>
                  <a:srgbClr val="2B2E3C"/>
                </a:solidFill>
                <a:latin typeface="Open Sans" pitchFamily="34" charset="0"/>
                <a:ea typeface="Open Sans" pitchFamily="34" charset="-122"/>
              </a:rPr>
              <a:t> - Choose an appropriate machine learning algorithm for regression tasks. Common choices include Linear Regression, Random Forest Regression, Gradient Boosting, or Neural Networks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Model Evaluation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performance using metrics like Mean Absolute Error (MAE), Mean Squared Error (MSE), or Root Mean Squared Error (RMSE) on the testing dataset.   - Consider using cross-validation for a more robust evaluation.</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IN"/>
          </a:p>
        </p:txBody>
      </p:sp>
      <p:sp>
        <p:nvSpPr>
          <p:cNvPr id="3" name="Shape 1"/>
          <p:cNvSpPr/>
          <p:nvPr/>
        </p:nvSpPr>
        <p:spPr>
          <a:xfrm>
            <a:off x="0" y="0"/>
            <a:ext cx="14630400" cy="8229600"/>
          </a:xfrm>
          <a:prstGeom prst="rect">
            <a:avLst/>
          </a:prstGeom>
          <a:solidFill>
            <a:srgbClr val="FFF8F0"/>
          </a:solidFill>
          <a:ln w="13811">
            <a:solidFill>
              <a:srgbClr val="E5E0DF"/>
            </a:solidFill>
            <a:prstDash val="solid"/>
          </a:ln>
        </p:spPr>
        <p:txBody>
          <a:bodyPr/>
          <a:lstStyle/>
          <a:p>
            <a:endParaRPr lang="en-IN"/>
          </a:p>
        </p:txBody>
      </p:sp>
      <p:sp>
        <p:nvSpPr>
          <p:cNvPr id="4" name="Text 2"/>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kern="0" spc="-131" dirty="0">
                <a:solidFill>
                  <a:srgbClr val="2C3F42"/>
                </a:solidFill>
                <a:latin typeface="Bitter" pitchFamily="34" charset="0"/>
                <a:ea typeface="Bitter" pitchFamily="34" charset="-122"/>
                <a:cs typeface="Bitter" pitchFamily="34" charset="-120"/>
              </a:rPr>
              <a:t>Conclusion</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kern="0" spc="-35" dirty="0">
                <a:solidFill>
                  <a:srgbClr val="2B2E3C"/>
                </a:solidFill>
                <a:latin typeface="Open Sans" pitchFamily="34" charset="0"/>
                <a:ea typeface="Open Sans" pitchFamily="34" charset="-122"/>
                <a:cs typeface="Open Sans" pitchFamily="34" charset="-120"/>
              </a:rPr>
              <a:t>In conclusion, using Python for predicting IMDB ratings empowers filmmakers to understand audience preferences and viewers to make informed movie choices. By following these steps, you can unlock valuable insights from movie data.</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39831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